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74" r:id="rId3"/>
    <p:sldId id="258" r:id="rId4"/>
    <p:sldId id="273" r:id="rId5"/>
    <p:sldId id="256" r:id="rId6"/>
    <p:sldId id="275" r:id="rId7"/>
    <p:sldId id="257" r:id="rId8"/>
    <p:sldId id="259" r:id="rId9"/>
    <p:sldId id="260" r:id="rId10"/>
    <p:sldId id="261" r:id="rId11"/>
    <p:sldId id="276" r:id="rId12"/>
    <p:sldId id="271" r:id="rId13"/>
    <p:sldId id="280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3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AB3CBC5-C578-4E41-A42D-9B1E896DA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0E72F9A-6069-458A-8B68-C1AED7FF4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D1BC867-3358-4667-8394-48672EE3C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C8E7EF0-DC3E-4244-9589-4E1C06796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89A91A8-99EA-42BE-A385-6B2864312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F1EB9B2-7015-405D-BD19-6EB9D7E00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5FE9774-EAD6-40CE-9520-048C94FDD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D35649-BBC3-4B7A-8F3B-81B106485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449F2B-067C-4AEB-A900-C66D8BBA1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0F731DE-5472-4EE5-AAC2-CEBC5DB8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B5251ED-C76E-411B-946C-C657BFC36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4A82C9F-6F8D-429B-8678-D20860EE4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DB7E28-682A-4975-B5CF-4949A8AA5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9" name="Oval 8"/>
          <p:cNvSpPr/>
          <p:nvPr/>
        </p:nvSpPr>
        <p:spPr>
          <a:xfrm>
            <a:off x="5136356" y="5038949"/>
            <a:ext cx="450056" cy="600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57586" y="5049837"/>
            <a:ext cx="450057" cy="600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6971" y="5038950"/>
            <a:ext cx="450057" cy="6000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9525" y="6176962"/>
            <a:ext cx="9153525" cy="6810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525" y="6176962"/>
            <a:ext cx="9153525" cy="681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35993" y="1709738"/>
            <a:ext cx="450057" cy="600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7224" y="1720626"/>
            <a:ext cx="450056" cy="600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46609" y="1709739"/>
            <a:ext cx="450056" cy="6000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>
          <a:xfrm>
            <a:off x="628650" y="64101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41014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4101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525" y="6176962"/>
            <a:ext cx="9153525" cy="681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1" name="Oval 10"/>
          <p:cNvSpPr/>
          <p:nvPr/>
        </p:nvSpPr>
        <p:spPr>
          <a:xfrm>
            <a:off x="1078851" y="5977805"/>
            <a:ext cx="306394" cy="40852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7647" y="5977805"/>
            <a:ext cx="306395" cy="4085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3249" y="5977805"/>
            <a:ext cx="306394" cy="40852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6"/>
          <p:cNvSpPr>
            <a:spLocks noGrp="1" noEditPoints="1"/>
          </p:cNvSpPr>
          <p:nvPr>
            <p:ph type="dt" sz="half" idx="2"/>
          </p:nvPr>
        </p:nvSpPr>
        <p:spPr>
          <a:xfrm>
            <a:off x="628650" y="64101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7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41014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17" name="Slide Number Placeholder 8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4101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392400">
            <a:off x="107504" y="476672"/>
            <a:ext cx="4032449" cy="3312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393">
            <a:off x="4346277" y="263102"/>
            <a:ext cx="4861390" cy="44813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98886">
            <a:off x="1812498" y="3548146"/>
            <a:ext cx="4499992" cy="29594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5496" y="0"/>
            <a:ext cx="8928992" cy="2925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>
                <a:solidFill>
                  <a:srgbClr val="C00000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Правила </a:t>
            </a:r>
            <a:r>
              <a:rPr lang="ru-RU" sz="2400" b="1" i="0" u="none" strike="noStrike">
                <a:solidFill>
                  <a:srgbClr val="C00000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работы:</a:t>
            </a:r>
            <a:endParaRPr lang="en-US" sz="2400" b="0" i="0" u="none" strike="noStrike">
              <a:solidFill>
                <a:srgbClr val="C00000"/>
              </a:solidFill>
              <a:latin typeface="open sans" charset="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marR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0"/>
              <a:buChar char="ü"/>
            </a:pPr>
            <a:r>
              <a:rPr lang="en-US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держать ножницы правильно, </a:t>
            </a:r>
            <a:endParaRPr lang="ru-RU" sz="2400" b="0" i="0" u="none" strike="noStrike">
              <a:solidFill>
                <a:schemeClr val="tx1"/>
              </a:solidFill>
              <a:latin typeface="times new roman" charset="0" panose="00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marR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0"/>
              <a:buChar char="ü"/>
            </a:pPr>
            <a:r>
              <a:rPr lang="en-US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резать средней частью ножниц, </a:t>
            </a:r>
            <a:endParaRPr lang="ru-RU" sz="2400" b="0" i="0" u="none" strike="noStrike">
              <a:solidFill>
                <a:schemeClr val="tx1"/>
              </a:solidFill>
              <a:latin typeface="times new roman" charset="0" panose="00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marR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0"/>
              <a:buChar char="ü"/>
            </a:pPr>
            <a:r>
              <a:rPr lang="en-US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резать над столом, </a:t>
            </a:r>
            <a:endParaRPr lang="ru-RU" sz="2400" b="0" i="0" u="none" strike="noStrike">
              <a:solidFill>
                <a:schemeClr val="tx1"/>
              </a:solidFill>
              <a:latin typeface="times new roman" charset="0" panose="00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marR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0"/>
              <a:buChar char="ü"/>
            </a:pPr>
            <a:r>
              <a:rPr lang="en-US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резать бумагу по правой стороне линии разметки. Экономно расходуйте бумагу. Содержите в чистоте рабочее место.</a:t>
            </a:r>
            <a:endParaRPr lang="en-US" sz="900" b="0" i="0" u="none" strike="noStrike">
              <a:solidFill>
                <a:schemeClr val="tx1"/>
              </a:solidFill>
              <a:latin typeface="times new roman" charset="0" panose="00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0" y="2996952"/>
            <a:ext cx="8856984" cy="1409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>
              <a:solidFill>
                <a:srgbClr val="C00000"/>
              </a:solidFill>
              <a:latin typeface="open sans" charset="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marR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0"/>
              <a:buChar char="Ø"/>
            </a:pPr>
            <a:r>
              <a:rPr lang="en-US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ножницы передавайте кольцами вперед,</a:t>
            </a:r>
            <a:endParaRPr lang="ru-RU" sz="2400" b="0" i="0" u="none" strike="noStrike">
              <a:solidFill>
                <a:schemeClr val="tx1"/>
              </a:solidFill>
              <a:latin typeface="times new roman" charset="0" panose="00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marR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0"/>
              <a:buChar char="Ø"/>
            </a:pPr>
            <a:r>
              <a:rPr lang="en-US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 не режьте на ходу, не подносите к глазам, не размахивайте</a:t>
            </a:r>
            <a:endParaRPr lang="en-US" sz="900" b="0" i="0" u="none" strike="noStrike">
              <a:solidFill>
                <a:schemeClr val="tx1"/>
              </a:solidFill>
              <a:latin typeface="times new roman" charset="0" panose="00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07504" y="4653136"/>
            <a:ext cx="8784976" cy="1183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>
              <a:solidFill>
                <a:srgbClr val="C00000"/>
              </a:solidFill>
              <a:latin typeface="open sans" charset="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ru-RU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с</a:t>
            </a:r>
            <a:r>
              <a:rPr lang="en-US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кле</a:t>
            </a:r>
            <a:r>
              <a:rPr lang="ru-RU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ивай</a:t>
            </a:r>
            <a:r>
              <a:rPr lang="en-US" sz="2400" b="0" i="0" u="none" strike="noStrike">
                <a:solidFill>
                  <a:schemeClr val="tx1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те работу аккуратно, не намазывайте много клея, лишний клей убирайте салфеткой.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2" animBg="1"/>
      <p:bldP spid="4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116632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Чертёж развёртки упаковки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 l="6293" t="9878" r="6292" b="8019"/>
          <a:stretch/>
        </p:blipFill>
        <p:spPr>
          <a:xfrm>
            <a:off x="179512" y="1484784"/>
            <a:ext cx="8856984" cy="44209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67744" y="260648"/>
            <a:ext cx="4762500" cy="59139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юбовь\Desktop\img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sesvoimirykami.ru/wp-content/uploads/2012/09/podarok-na-den-materi-svoimi-rukami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8" y="188640"/>
            <a:ext cx="4981575" cy="52292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http://missdream.ru/wp-content/uploads/2011/01/ypakovka_8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39" y="2564904"/>
            <a:ext cx="4032448" cy="388843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203848" y="404664"/>
            <a:ext cx="7886701" cy="2852737"/>
          </a:xfrm>
        </p:spPr>
        <p:txBody>
          <a:bodyPr/>
          <a:lstStyle/>
          <a:p>
            <a:r>
              <a:rPr lang="ru-RU"/>
              <a:t>Подарочные упаковки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11560" y="7533457"/>
            <a:ext cx="7886701" cy="1500187"/>
          </a:xfrm>
        </p:spPr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496" y="1435595"/>
            <a:ext cx="2990107" cy="19934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96" y="4797151"/>
            <a:ext cx="9108504" cy="2097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467544" y="620688"/>
            <a:ext cx="7772400" cy="4032448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вещь, которую даритель по собственному желанию безвозмездно преподносит с целью доставить удовольствие, пользу получателю подарка.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175874">
            <a:off x="5905942" y="3458439"/>
            <a:ext cx="3013002" cy="3140968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467544" y="476672"/>
            <a:ext cx="6400800" cy="70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Пода́рок</a:t>
            </a:r>
            <a:r>
              <a:rPr lang="ru-RU" sz="4000" dirty="0" smtClean="0"/>
              <a:t> 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ru-RU" sz="4000" dirty="0" smtClean="0"/>
              <a:t> 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0.5,1; 1,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51520" y="260648"/>
            <a:ext cx="8496944" cy="130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u="none" strike="noStrike">
                <a:solidFill>
                  <a:srgbClr val="C00000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Зачем нужна</a:t>
            </a:r>
            <a:r>
              <a:rPr lang="ru-RU" sz="4000" b="1" i="0" u="none" strike="noStrike">
                <a:solidFill>
                  <a:srgbClr val="C00000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 подарочная</a:t>
            </a:r>
            <a:r>
              <a:rPr lang="en-US" sz="4000" b="1" i="0" u="none" strike="noStrike">
                <a:solidFill>
                  <a:srgbClr val="C00000"/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 упаковка?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107504" y="2060848"/>
            <a:ext cx="8928992" cy="276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en-US" sz="2800" b="1" i="0" u="none" strike="noStrike">
                <a:solidFill>
                  <a:schemeClr val="accent5">
                    <a:lumMod val="75000"/>
                  </a:schemeClr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повышает статус сувенира, делает его оригинальным;</a:t>
            </a:r>
            <a:endParaRPr lang="en-US" sz="2800" b="1" i="0" u="none" strike="noStrike">
              <a:solidFill>
                <a:schemeClr val="accent4">
                  <a:lumMod val="50000"/>
                </a:schemeClr>
              </a:solidFill>
              <a:latin typeface="times new roman" charset="0" panose="00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en-US" sz="2800" b="0" i="0" u="none" strike="noStrike">
                <a:solidFill>
                  <a:schemeClr val="accent6">
                    <a:lumMod val="50000"/>
                  </a:schemeClr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  <a:r>
              <a:rPr lang="en-US" sz="2800" b="1" i="0" u="none" strike="noStrike">
                <a:solidFill>
                  <a:schemeClr val="accent6">
                    <a:lumMod val="50000"/>
                  </a:schemeClr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превращает абсолютно любую вещь в подарок, даже самую недорогую и непривлекательную;</a:t>
            </a:r>
          </a:p>
          <a:p>
            <a:pPr marL="457200" marR="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0"/>
              <a:buChar char="ü"/>
            </a:pPr>
            <a:r>
              <a:rPr lang="en-US" sz="2800" b="1" i="0" u="none" strike="noStrike">
                <a:solidFill>
                  <a:schemeClr val="accent4">
                    <a:lumMod val="50000"/>
                  </a:schemeClr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 упаковочный материал может сделать сувенир </a:t>
            </a:r>
            <a:r>
              <a:rPr lang="ru-RU" sz="2800" b="1" i="0" u="none" strike="noStrike">
                <a:solidFill>
                  <a:schemeClr val="accent4">
                    <a:lumMod val="50000"/>
                  </a:schemeClr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более необычным</a:t>
            </a:r>
            <a:r>
              <a:rPr lang="en-US" sz="2800" b="0" i="0" u="none" strike="noStrike">
                <a:solidFill>
                  <a:schemeClr val="accent6">
                    <a:lumMod val="50000"/>
                  </a:schemeClr>
                </a:solidFill>
                <a:latin typeface="times new roman" charset="0" panose="00000000000000000000"/>
                <a:ea typeface="Calibri" pitchFamily="34" charset="0" panose="020F0502020204030204"/>
                <a:cs typeface="Times New Roman" pitchFamily="18" charset="0" panose="02020603050405020304"/>
              </a:rPr>
              <a:t>.</a:t>
            </a:r>
            <a:endParaRPr lang="en-US" sz="1800" b="0" i="0" u="none" strike="noStrike">
              <a:solidFill>
                <a:schemeClr val="accent6">
                  <a:lumMod val="50000"/>
                </a:schemeClr>
              </a:solidFill>
              <a:latin typeface="times new roman" charset="0" panose="00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Поводы к подарку бывают самые разные: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обычаи и праздники;</a:t>
            </a:r>
          </a:p>
          <a:p>
            <a:r>
              <a:rPr lang="ru-RU" b="1" dirty="0" smtClean="0"/>
              <a:t>выражение признательности, благодарности;</a:t>
            </a:r>
          </a:p>
          <a:p>
            <a:r>
              <a:rPr lang="ru-RU" b="1" dirty="0" smtClean="0"/>
              <a:t>выражение любви или дружбы;</a:t>
            </a:r>
          </a:p>
          <a:p>
            <a:r>
              <a:rPr lang="ru-RU" b="1" dirty="0" smtClean="0"/>
              <a:t>выражение сочувствия;</a:t>
            </a:r>
          </a:p>
          <a:p>
            <a:r>
              <a:rPr lang="ru-RU" b="1" dirty="0" smtClean="0"/>
              <a:t>выражение симпатии.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dirty="0" smtClean="0"/>
              <a:t>Как правильно дарить и принимать подарки? 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512" y="2780928"/>
            <a:ext cx="8847173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Если  ВАМ дарят подарок: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67544" y="1700808"/>
            <a:ext cx="8479853" cy="4351338"/>
          </a:xfrm>
        </p:spPr>
        <p:txBody>
          <a:bodyPr/>
          <a:lstStyle/>
          <a:p>
            <a:r>
              <a:rPr lang="ru-RU" sz="2800" dirty="0" smtClean="0"/>
              <a:t>любой подарок похвалите;</a:t>
            </a:r>
          </a:p>
          <a:p>
            <a:r>
              <a:rPr lang="ru-RU" sz="2800" dirty="0" smtClean="0"/>
              <a:t>сразу откройте преподнесенный подарок;</a:t>
            </a:r>
          </a:p>
          <a:p>
            <a:r>
              <a:rPr lang="ru-RU" sz="2800" dirty="0" smtClean="0"/>
              <a:t>подаренные лакомства принято сразу предложить гостям;</a:t>
            </a:r>
          </a:p>
          <a:p>
            <a:r>
              <a:rPr lang="ru-RU" sz="2800" dirty="0" smtClean="0"/>
              <a:t>подаренные цветы обязательно поставьте в вазу;</a:t>
            </a:r>
          </a:p>
          <a:p>
            <a:r>
              <a:rPr lang="ru-RU" sz="2800" dirty="0" smtClean="0"/>
              <a:t>никогда не выясняйте цену подарка у дарителя.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Как правильно делать подарки: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179512" y="1988840"/>
            <a:ext cx="6120680" cy="3115543"/>
          </a:xfrm>
        </p:spPr>
        <p:txBody>
          <a:bodyPr/>
          <a:lstStyle/>
          <a:p>
            <a:r>
              <a:rPr lang="ru-RU" dirty="0" smtClean="0"/>
              <a:t>подарок должен быть красиво упакован;</a:t>
            </a:r>
          </a:p>
          <a:p>
            <a:r>
              <a:rPr lang="ru-RU" dirty="0" smtClean="0"/>
              <a:t>сопровождается подарок письменным поздравлением (открыткой), это  надолго запомнится виновнику торжества;</a:t>
            </a:r>
          </a:p>
          <a:p>
            <a:pPr algn="ctr">
              <a:buNone/>
            </a:pPr>
            <a:r>
              <a:rPr lang="ru-RU" dirty="0" smtClean="0"/>
              <a:t>Подарок дарите от чистого сердца.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13507" t="650" r="13506"/>
          <a:stretch/>
        </p:blipFill>
        <p:spPr>
          <a:xfrm>
            <a:off x="5868144" y="2564905"/>
            <a:ext cx="3054005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theme/theme1.xml><?xml version="1.0" encoding="utf-8"?>
<a:theme xmlns:a="http://schemas.openxmlformats.org/drawingml/2006/main" name="Простая жизнь">
  <a:themeElements>
    <a:clrScheme name="Простая жизнь">
      <a:dk1>
        <a:sysClr val="windowText" lastClr="000000"/>
      </a:dk1>
      <a:lt1>
        <a:sysClr val="window" lastClr="FFFFFF"/>
      </a:lt1>
      <a:dk2>
        <a:srgbClr val="354855"/>
      </a:dk2>
      <a:lt2>
        <a:srgbClr val="F3F3F3"/>
      </a:lt2>
      <a:accent1>
        <a:srgbClr val="723E4E"/>
      </a:accent1>
      <a:accent2>
        <a:srgbClr val="EF3353"/>
      </a:accent2>
      <a:accent3>
        <a:srgbClr val="F17145"/>
      </a:accent3>
      <a:accent4>
        <a:srgbClr val="FBBA5B"/>
      </a:accent4>
      <a:accent5>
        <a:srgbClr val="903089"/>
      </a:accent5>
      <a:accent6>
        <a:srgbClr val="005570"/>
      </a:accent6>
      <a:hlink>
        <a:srgbClr val="4CA8E6"/>
      </a:hlink>
      <a:folHlink>
        <a:srgbClr val="86C4EE"/>
      </a:folHlink>
    </a:clrScheme>
    <a:fontScheme name="Простая жизнь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Простая жизн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196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Пода́рок —  вещь, которую даритель по собственному желанию безвозмездно преподносит с целью доставить удовольствие, пользу получателю подарка. </vt:lpstr>
      <vt:lpstr>Поводы к подарку бывают самые разные: </vt:lpstr>
      <vt:lpstr>Как правильно дарить и принимать подарки? </vt:lpstr>
      <vt:lpstr>Если  ВАМ дарят подарок: </vt:lpstr>
      <vt:lpstr> Как правильно делать подарки :</vt:lpstr>
      <vt:lpstr>Слайд 7</vt:lpstr>
      <vt:lpstr>Слайд 8</vt:lpstr>
      <vt:lpstr>Тема: Упаковка-часть подарка. Изготовление упаковки</vt:lpstr>
      <vt:lpstr>        Замечательная идея упаковать подарки или гостинцы в бумажный торт! Рассчитать количество кусочков торта совсем не трудно и каждому из приглашенных достанется на память сладкий сюрприз, подарок, пожелание</vt:lpstr>
      <vt:lpstr>Чертёж развёртки упаковки</vt:lpstr>
      <vt:lpstr>Последовательность выполнения  1. Вырежьте чертёж, сделайте надрез; 2. Согните по размеченным линиям; 3. Склейте заготовку; 4. Украсьте (по желанию); 5. Заполните упаковку сюрпризом    </vt:lpstr>
      <vt:lpstr>   ! 1. Перед сгибанием, проведите по размеченным линиям тупой стороной лезвия ножниц.     !  2. По каждому сгибу проведите ребром линейки.  Сгибы будут точнее и чётче.</vt:lpstr>
      <vt:lpstr>      !  1. Клей нанесите тонким слоем.       ! 2. При работе с клеем пользуйтесь салфеткой.             Работа будет аккуратнее 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17</cp:revision>
  <dcterms:created xsi:type="dcterms:W3CDTF">2015-11-22T17:47:56Z</dcterms:created>
  <dcterms:modified xsi:type="dcterms:W3CDTF">2023-02-09T09:21:17Z</dcterms:modified>
</cp:coreProperties>
</file>